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693400" cy="7561263"/>
  <p:notesSz cx="6797675" cy="9926638"/>
  <p:defaultText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30" d="100"/>
          <a:sy n="130" d="100"/>
        </p:scale>
        <p:origin x="-1164" y="1188"/>
      </p:cViewPr>
      <p:guideLst>
        <p:guide orient="horz" pos="2382"/>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2005" y="2348893"/>
            <a:ext cx="9089390" cy="1620771"/>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067112" y="334306"/>
            <a:ext cx="2812588" cy="71131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25639" y="334306"/>
            <a:ext cx="8263250" cy="71131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705" y="4858812"/>
            <a:ext cx="9089390" cy="1501751"/>
          </a:xfrm>
        </p:spPr>
        <p:txBody>
          <a:bodyPr anchor="t"/>
          <a:lstStyle>
            <a:lvl1pPr algn="l">
              <a:defRPr sz="46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25639" y="1944575"/>
            <a:ext cx="5537918"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341781" y="1944575"/>
            <a:ext cx="5537919"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4670" y="302801"/>
            <a:ext cx="9624060" cy="1260211"/>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671" y="301050"/>
            <a:ext cx="3518055" cy="1281214"/>
          </a:xfrm>
        </p:spPr>
        <p:txBody>
          <a:bodyPr anchor="b"/>
          <a:lstStyle>
            <a:lvl1pPr algn="l">
              <a:defRPr sz="2300" b="1"/>
            </a:lvl1pPr>
          </a:lstStyle>
          <a:p>
            <a:r>
              <a:rPr lang="fr-FR" smtClean="0"/>
              <a:t>Cliquez pour modifier le style du titre</a:t>
            </a:r>
            <a:endParaRPr lang="fr-FR"/>
          </a:p>
        </p:txBody>
      </p:sp>
      <p:sp>
        <p:nvSpPr>
          <p:cNvPr id="3" name="Espace réservé du contenu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981" y="5292884"/>
            <a:ext cx="6416040" cy="624855"/>
          </a:xfrm>
        </p:spPr>
        <p:txBody>
          <a:bodyPr anchor="b"/>
          <a:lstStyle>
            <a:lvl1pPr algn="l">
              <a:defRPr sz="23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fr-FR"/>
          </a:p>
        </p:txBody>
      </p:sp>
      <p:sp>
        <p:nvSpPr>
          <p:cNvPr id="4" name="Espace réservé du texte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ED690E1-2AB0-4E72-A1A9-DF2B45AC8EDC}" type="datetimeFigureOut">
              <a:rPr lang="fr-FR" smtClean="0"/>
              <a:pPr/>
              <a:t>13/08/2023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6B25FC-2A8A-47B9-8699-918F5A70C35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3ED690E1-2AB0-4E72-A1A9-DF2B45AC8EDC}" type="datetimeFigureOut">
              <a:rPr lang="fr-FR" smtClean="0"/>
              <a:pPr/>
              <a:t>13/08/2023</a:t>
            </a:fld>
            <a:endParaRPr lang="fr-FR"/>
          </a:p>
        </p:txBody>
      </p:sp>
      <p:sp>
        <p:nvSpPr>
          <p:cNvPr id="5" name="Espace réservé du pied de page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9D6B25FC-2A8A-47B9-8699-918F5A70C35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220" y="575945"/>
            <a:ext cx="6603656" cy="50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1386260" y="108223"/>
            <a:ext cx="4633897" cy="369332"/>
          </a:xfrm>
          <a:prstGeom prst="rect">
            <a:avLst/>
          </a:prstGeom>
          <a:solidFill>
            <a:srgbClr val="FFFFCC"/>
          </a:solidFill>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none" rtlCol="0">
            <a:spAutoFit/>
          </a:bodyPr>
          <a:lstStyle/>
          <a:p>
            <a:r>
              <a:rPr lang="fr-FR" sz="1800" b="1" dirty="0" smtClean="0">
                <a:solidFill>
                  <a:srgbClr val="FF0000"/>
                </a:solidFill>
              </a:rPr>
              <a:t>COMMENT REMPLIR UNE FEUILLE DE MATCH ?</a:t>
            </a:r>
            <a:endParaRPr lang="fr-FR" sz="1800" b="1" dirty="0">
              <a:solidFill>
                <a:srgbClr val="FF0000"/>
              </a:solidFill>
            </a:endParaRPr>
          </a:p>
        </p:txBody>
      </p:sp>
      <p:sp>
        <p:nvSpPr>
          <p:cNvPr id="8" name="ZoneTexte 7"/>
          <p:cNvSpPr txBox="1"/>
          <p:nvPr/>
        </p:nvSpPr>
        <p:spPr>
          <a:xfrm>
            <a:off x="7358830" y="612279"/>
            <a:ext cx="3186460" cy="707886"/>
          </a:xfrm>
          <a:prstGeom prst="rect">
            <a:avLst/>
          </a:prstGeom>
          <a:solidFill>
            <a:schemeClr val="accent1">
              <a:lumMod val="20000"/>
              <a:lumOff val="80000"/>
            </a:schemeClr>
          </a:solidFill>
        </p:spPr>
        <p:txBody>
          <a:bodyPr wrap="square" rtlCol="0">
            <a:spAutoFit/>
          </a:bodyPr>
          <a:lstStyle/>
          <a:p>
            <a:r>
              <a:rPr lang="fr-FR" sz="1000" dirty="0" smtClean="0"/>
              <a:t>-Championnat  OU</a:t>
            </a:r>
          </a:p>
          <a:p>
            <a:r>
              <a:rPr lang="fr-FR" sz="1000" dirty="0" smtClean="0"/>
              <a:t>- Match de Coupe, précisez le n° du match ou de la poule</a:t>
            </a:r>
          </a:p>
          <a:p>
            <a:r>
              <a:rPr lang="fr-FR" sz="1000" dirty="0" smtClean="0"/>
              <a:t>et la nature du championnat (masculin/féminin/loisir)</a:t>
            </a:r>
          </a:p>
          <a:p>
            <a:r>
              <a:rPr lang="fr-FR" sz="1000" dirty="0" smtClean="0"/>
              <a:t>-Préciser votre poule de championnat</a:t>
            </a:r>
            <a:endParaRPr lang="fr-FR" sz="1000" dirty="0"/>
          </a:p>
        </p:txBody>
      </p:sp>
      <p:sp>
        <p:nvSpPr>
          <p:cNvPr id="23" name="ZoneTexte 22"/>
          <p:cNvSpPr txBox="1"/>
          <p:nvPr/>
        </p:nvSpPr>
        <p:spPr>
          <a:xfrm>
            <a:off x="7362924" y="1404367"/>
            <a:ext cx="3186459" cy="553998"/>
          </a:xfrm>
          <a:prstGeom prst="rect">
            <a:avLst/>
          </a:prstGeom>
          <a:solidFill>
            <a:schemeClr val="accent6">
              <a:lumMod val="20000"/>
              <a:lumOff val="80000"/>
            </a:schemeClr>
          </a:solidFill>
        </p:spPr>
        <p:txBody>
          <a:bodyPr wrap="square" rtlCol="0">
            <a:spAutoFit/>
          </a:bodyPr>
          <a:lstStyle/>
          <a:p>
            <a:r>
              <a:rPr lang="fr-FR" sz="1000" dirty="0" smtClean="0"/>
              <a:t>Indiquer votre club  et le </a:t>
            </a:r>
            <a:r>
              <a:rPr lang="fr-FR" sz="1000" b="1" dirty="0" smtClean="0"/>
              <a:t>numéro de votre équipe</a:t>
            </a:r>
            <a:r>
              <a:rPr lang="fr-FR" sz="1000" dirty="0" smtClean="0"/>
              <a:t>,  obligatoire.  Le remplissage des licences de l’équipe visiteuse est sous la responsabilité de son capitaine.</a:t>
            </a:r>
            <a:endParaRPr lang="fr-FR" sz="1000" dirty="0"/>
          </a:p>
        </p:txBody>
      </p:sp>
      <p:sp>
        <p:nvSpPr>
          <p:cNvPr id="34" name="ZoneTexte 33"/>
          <p:cNvSpPr txBox="1"/>
          <p:nvPr/>
        </p:nvSpPr>
        <p:spPr>
          <a:xfrm>
            <a:off x="7362925" y="2074505"/>
            <a:ext cx="3186459" cy="553998"/>
          </a:xfrm>
          <a:prstGeom prst="rect">
            <a:avLst/>
          </a:prstGeom>
          <a:solidFill>
            <a:schemeClr val="accent6">
              <a:lumMod val="20000"/>
              <a:lumOff val="80000"/>
            </a:schemeClr>
          </a:solidFill>
        </p:spPr>
        <p:txBody>
          <a:bodyPr wrap="square" rtlCol="0">
            <a:spAutoFit/>
          </a:bodyPr>
          <a:lstStyle/>
          <a:p>
            <a:r>
              <a:rPr lang="fr-FR" sz="1000" dirty="0" smtClean="0"/>
              <a:t> L’initiale du prénom suffit. En cas d’absence de licence, inscrire le type de pièce d’identité présentée et la reporter dans les observations.</a:t>
            </a:r>
            <a:endParaRPr lang="fr-FR" sz="1000" dirty="0"/>
          </a:p>
        </p:txBody>
      </p:sp>
      <p:sp>
        <p:nvSpPr>
          <p:cNvPr id="37" name="Accolade fermante 36"/>
          <p:cNvSpPr/>
          <p:nvPr/>
        </p:nvSpPr>
        <p:spPr>
          <a:xfrm>
            <a:off x="6970525" y="3636615"/>
            <a:ext cx="203210" cy="1658508"/>
          </a:xfrm>
          <a:prstGeom prst="rightBrace">
            <a:avLst>
              <a:gd name="adj1" fmla="val 36552"/>
              <a:gd name="adj2" fmla="val 50830"/>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fr-FR"/>
          </a:p>
        </p:txBody>
      </p:sp>
      <p:sp>
        <p:nvSpPr>
          <p:cNvPr id="38" name="ZoneTexte 37"/>
          <p:cNvSpPr txBox="1"/>
          <p:nvPr/>
        </p:nvSpPr>
        <p:spPr>
          <a:xfrm>
            <a:off x="7298700" y="3605835"/>
            <a:ext cx="3186459" cy="1938992"/>
          </a:xfrm>
          <a:prstGeom prst="rect">
            <a:avLst/>
          </a:prstGeom>
          <a:solidFill>
            <a:schemeClr val="accent3">
              <a:lumMod val="40000"/>
              <a:lumOff val="60000"/>
            </a:schemeClr>
          </a:solidFill>
        </p:spPr>
        <p:txBody>
          <a:bodyPr wrap="square" rtlCol="0">
            <a:spAutoFit/>
          </a:bodyPr>
          <a:lstStyle/>
          <a:p>
            <a:pPr algn="just">
              <a:buFontTx/>
              <a:buChar char="-"/>
            </a:pPr>
            <a:r>
              <a:rPr lang="fr-FR" sz="1000" u="sng" dirty="0" smtClean="0"/>
              <a:t> Avant le match </a:t>
            </a:r>
            <a:r>
              <a:rPr lang="fr-FR" sz="1000" dirty="0" smtClean="0"/>
              <a:t>: porter toute observation sur les licences (absence, carte d’identité, non-conformité)</a:t>
            </a:r>
          </a:p>
          <a:p>
            <a:pPr algn="just">
              <a:buFontTx/>
              <a:buChar char="-"/>
            </a:pPr>
            <a:r>
              <a:rPr lang="fr-FR" sz="1000" u="sng" dirty="0" smtClean="0"/>
              <a:t> Après le match </a:t>
            </a:r>
            <a:r>
              <a:rPr lang="fr-FR" sz="1000" dirty="0" smtClean="0"/>
              <a:t>: porter toute observation concernant la rencontre (blessure, incidents de jeu, comportements, etc.).</a:t>
            </a:r>
          </a:p>
          <a:p>
            <a:pPr algn="just"/>
            <a:r>
              <a:rPr lang="fr-FR" sz="1000" dirty="0" smtClean="0"/>
              <a:t>Les espaces vides doivent être rayés et la case doit être signée par les deux capitaines et l’arbitre. Les deux équipes et l’arbitre sont tenus de faire parvenir à leur responsable de Division un courriel expliquant les circonstances de la réclamation. Toute réclamation postérieure à l’établissement de la feuille de match  sera refusée.</a:t>
            </a:r>
            <a:endParaRPr lang="fr-FR" sz="1000" dirty="0"/>
          </a:p>
        </p:txBody>
      </p:sp>
      <p:sp>
        <p:nvSpPr>
          <p:cNvPr id="39" name="ZoneTexte 38"/>
          <p:cNvSpPr txBox="1"/>
          <p:nvPr/>
        </p:nvSpPr>
        <p:spPr>
          <a:xfrm>
            <a:off x="367430" y="5674905"/>
            <a:ext cx="3251078" cy="707886"/>
          </a:xfrm>
          <a:prstGeom prst="rect">
            <a:avLst/>
          </a:prstGeom>
          <a:solidFill>
            <a:schemeClr val="accent1">
              <a:lumMod val="40000"/>
              <a:lumOff val="60000"/>
            </a:schemeClr>
          </a:solidFill>
        </p:spPr>
        <p:txBody>
          <a:bodyPr wrap="square" rtlCol="0">
            <a:spAutoFit/>
          </a:bodyPr>
          <a:lstStyle/>
          <a:p>
            <a:r>
              <a:rPr lang="fr-FR" sz="1000" dirty="0" smtClean="0"/>
              <a:t>Entrer les scores au fur et à mesure du match.</a:t>
            </a:r>
          </a:p>
          <a:p>
            <a:r>
              <a:rPr lang="fr-FR" sz="1000" dirty="0" smtClean="0"/>
              <a:t>L’erreur dans les totaux, l’absence du nom du vainqueur ou l’absence de résultat final entrainent obligatoirement une pénalité </a:t>
            </a:r>
            <a:endParaRPr lang="fr-FR" sz="1000" dirty="0"/>
          </a:p>
        </p:txBody>
      </p:sp>
      <p:cxnSp>
        <p:nvCxnSpPr>
          <p:cNvPr id="41" name="Connecteur droit avec flèche 40"/>
          <p:cNvCxnSpPr/>
          <p:nvPr/>
        </p:nvCxnSpPr>
        <p:spPr>
          <a:xfrm flipH="1">
            <a:off x="1170236" y="4090729"/>
            <a:ext cx="288032" cy="1584176"/>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43" name="Connecteur droit avec flèche 42"/>
          <p:cNvCxnSpPr/>
          <p:nvPr/>
        </p:nvCxnSpPr>
        <p:spPr>
          <a:xfrm>
            <a:off x="2754412" y="4568070"/>
            <a:ext cx="216024" cy="1156777"/>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7" name="ZoneTexte 46"/>
          <p:cNvSpPr txBox="1"/>
          <p:nvPr/>
        </p:nvSpPr>
        <p:spPr>
          <a:xfrm>
            <a:off x="3944739" y="5783917"/>
            <a:ext cx="3168352" cy="400110"/>
          </a:xfrm>
          <a:prstGeom prst="rect">
            <a:avLst/>
          </a:prstGeom>
          <a:solidFill>
            <a:schemeClr val="accent4">
              <a:lumMod val="40000"/>
              <a:lumOff val="60000"/>
            </a:schemeClr>
          </a:solid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000" dirty="0" smtClean="0"/>
              <a:t>La feuille de match doit être signée après la rencontre par les  deux capitaines et l’arbitre</a:t>
            </a:r>
            <a:endParaRPr lang="fr-FR" sz="1000" dirty="0"/>
          </a:p>
        </p:txBody>
      </p:sp>
      <p:pic>
        <p:nvPicPr>
          <p:cNvPr id="57" name="Image 56" descr="panneau-attention.jpg"/>
          <p:cNvPicPr>
            <a:picLocks noChangeAspect="1"/>
          </p:cNvPicPr>
          <p:nvPr/>
        </p:nvPicPr>
        <p:blipFill>
          <a:blip r:embed="rId3" cstate="print"/>
          <a:stretch>
            <a:fillRect/>
          </a:stretch>
        </p:blipFill>
        <p:spPr>
          <a:xfrm>
            <a:off x="284705" y="6444927"/>
            <a:ext cx="741515" cy="648072"/>
          </a:xfrm>
          <a:prstGeom prst="rect">
            <a:avLst/>
          </a:prstGeom>
          <a:effectLst>
            <a:reflection blurRad="6350" stA="50000" endA="300" endPos="90000" dir="5400000" sy="-100000" algn="bl" rotWithShape="0"/>
          </a:effectLst>
        </p:spPr>
      </p:pic>
      <p:sp>
        <p:nvSpPr>
          <p:cNvPr id="58" name="ZoneTexte 57"/>
          <p:cNvSpPr txBox="1"/>
          <p:nvPr/>
        </p:nvSpPr>
        <p:spPr>
          <a:xfrm>
            <a:off x="1170236" y="6482092"/>
            <a:ext cx="8208912" cy="861774"/>
          </a:xfrm>
          <a:prstGeom prst="rect">
            <a:avLst/>
          </a:prstGeom>
          <a:solidFill>
            <a:srgbClr val="FFFF00"/>
          </a:solidFill>
          <a:ln>
            <a:noFill/>
          </a:ln>
          <a:effectLst>
            <a:glow rad="1397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buFontTx/>
              <a:buChar char="-"/>
            </a:pPr>
            <a:r>
              <a:rPr lang="fr-FR" sz="1000" dirty="0" smtClean="0"/>
              <a:t>L’absence d’information ou des informations erronées </a:t>
            </a:r>
            <a:r>
              <a:rPr lang="fr-FR" sz="1000" dirty="0" smtClean="0"/>
              <a:t>entraîne </a:t>
            </a:r>
            <a:r>
              <a:rPr lang="fr-FR" sz="1000" dirty="0" smtClean="0"/>
              <a:t>une pénalité pour « feuille de match mal remplie » (cf. Règlement général)</a:t>
            </a:r>
          </a:p>
          <a:p>
            <a:pPr>
              <a:buFontTx/>
              <a:buChar char="-"/>
            </a:pPr>
            <a:r>
              <a:rPr lang="fr-FR" sz="1000" dirty="0" smtClean="0"/>
              <a:t> Si une feuille de match contient plusieurs erreurs, il n’y a pas de cumul de pénalités.</a:t>
            </a:r>
          </a:p>
          <a:p>
            <a:pPr>
              <a:buFontTx/>
              <a:buChar char="-"/>
            </a:pPr>
            <a:r>
              <a:rPr lang="fr-FR" sz="1000" dirty="0" smtClean="0"/>
              <a:t> Le capitaine de l’équipe adverse doit signaler toute licence non en </a:t>
            </a:r>
            <a:r>
              <a:rPr lang="fr-FR" sz="1000" dirty="0" smtClean="0"/>
              <a:t>règle,</a:t>
            </a:r>
          </a:p>
          <a:p>
            <a:pPr>
              <a:buFontTx/>
              <a:buChar char="-"/>
            </a:pPr>
            <a:r>
              <a:rPr lang="fr-FR" sz="1000"/>
              <a:t> </a:t>
            </a:r>
            <a:r>
              <a:rPr lang="fr-FR" sz="1000" smtClean="0"/>
              <a:t>La </a:t>
            </a:r>
            <a:r>
              <a:rPr lang="fr-FR" sz="1000" dirty="0" smtClean="0"/>
              <a:t>feuille de match est à expédier dans les 72h à l’adresse indiquée. Afin de faciliter le travail des gestionnaires, chaque mail ne doit comporter qu’une  seule feuille de match et l’objet du mail doit préciser la poule, la journée et le match. Exemple : poule 1 – J2 – Beynes/Fontenay.</a:t>
            </a:r>
            <a:endParaRPr lang="fr-FR" sz="1000" dirty="0"/>
          </a:p>
        </p:txBody>
      </p:sp>
      <p:cxnSp>
        <p:nvCxnSpPr>
          <p:cNvPr id="36" name="Connecteur droit avec flèche 35"/>
          <p:cNvCxnSpPr/>
          <p:nvPr/>
        </p:nvCxnSpPr>
        <p:spPr>
          <a:xfrm>
            <a:off x="6582220" y="966222"/>
            <a:ext cx="776610" cy="78105"/>
          </a:xfrm>
          <a:prstGeom prst="straightConnector1">
            <a:avLst/>
          </a:prstGeom>
          <a:ln>
            <a:solidFill>
              <a:schemeClr val="tx2">
                <a:lumMod val="40000"/>
                <a:lumOff val="60000"/>
              </a:schemeClr>
            </a:solidFill>
            <a:tailEnd type="arrow"/>
          </a:ln>
        </p:spPr>
        <p:style>
          <a:lnRef idx="2">
            <a:schemeClr val="accent5"/>
          </a:lnRef>
          <a:fillRef idx="0">
            <a:schemeClr val="accent5"/>
          </a:fillRef>
          <a:effectRef idx="1">
            <a:schemeClr val="accent5"/>
          </a:effectRef>
          <a:fontRef idx="minor">
            <a:schemeClr val="tx1"/>
          </a:fontRef>
        </p:style>
      </p:cxnSp>
      <p:cxnSp>
        <p:nvCxnSpPr>
          <p:cNvPr id="51" name="Connecteur droit avec flèche 50"/>
          <p:cNvCxnSpPr/>
          <p:nvPr/>
        </p:nvCxnSpPr>
        <p:spPr>
          <a:xfrm>
            <a:off x="1555661" y="1836415"/>
            <a:ext cx="5760640" cy="59813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2" name="Connecteur droit avec flèche 61"/>
          <p:cNvCxnSpPr/>
          <p:nvPr/>
        </p:nvCxnSpPr>
        <p:spPr>
          <a:xfrm>
            <a:off x="3186460" y="5220791"/>
            <a:ext cx="758279" cy="504056"/>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64" name="Connecteur droit avec flèche 63"/>
          <p:cNvCxnSpPr/>
          <p:nvPr/>
        </p:nvCxnSpPr>
        <p:spPr>
          <a:xfrm>
            <a:off x="5850756" y="5220791"/>
            <a:ext cx="0" cy="519734"/>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pic>
        <p:nvPicPr>
          <p:cNvPr id="70" name="Image 69" descr="Logo fsgt volley.jpg"/>
          <p:cNvPicPr>
            <a:picLocks noChangeAspect="1"/>
          </p:cNvPicPr>
          <p:nvPr/>
        </p:nvPicPr>
        <p:blipFill>
          <a:blip r:embed="rId4" cstate="print"/>
          <a:stretch>
            <a:fillRect/>
          </a:stretch>
        </p:blipFill>
        <p:spPr>
          <a:xfrm>
            <a:off x="9652730" y="6366201"/>
            <a:ext cx="878547" cy="1093556"/>
          </a:xfrm>
          <a:prstGeom prst="rect">
            <a:avLst/>
          </a:prstGeom>
        </p:spPr>
      </p:pic>
      <p:cxnSp>
        <p:nvCxnSpPr>
          <p:cNvPr id="63" name="Connecteur droit avec flèche 62"/>
          <p:cNvCxnSpPr/>
          <p:nvPr/>
        </p:nvCxnSpPr>
        <p:spPr>
          <a:xfrm>
            <a:off x="4266580" y="1836415"/>
            <a:ext cx="3069872" cy="313003"/>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7" name="Connecteur droit avec flèche 76"/>
          <p:cNvCxnSpPr/>
          <p:nvPr/>
        </p:nvCxnSpPr>
        <p:spPr>
          <a:xfrm>
            <a:off x="6642844" y="756295"/>
            <a:ext cx="720080" cy="0"/>
          </a:xfrm>
          <a:prstGeom prst="straightConnector1">
            <a:avLst/>
          </a:prstGeom>
          <a:ln>
            <a:solidFill>
              <a:schemeClr val="tx2">
                <a:lumMod val="40000"/>
                <a:lumOff val="60000"/>
              </a:schemeClr>
            </a:solidFill>
            <a:tailEnd type="arrow"/>
          </a:ln>
        </p:spPr>
        <p:style>
          <a:lnRef idx="2">
            <a:schemeClr val="accent5"/>
          </a:lnRef>
          <a:fillRef idx="0">
            <a:schemeClr val="accent5"/>
          </a:fillRef>
          <a:effectRef idx="1">
            <a:schemeClr val="accent5"/>
          </a:effectRef>
          <a:fontRef idx="minor">
            <a:schemeClr val="tx1"/>
          </a:fontRef>
        </p:style>
      </p:cxnSp>
      <p:cxnSp>
        <p:nvCxnSpPr>
          <p:cNvPr id="44" name="Connecteur droit avec flèche 43"/>
          <p:cNvCxnSpPr/>
          <p:nvPr/>
        </p:nvCxnSpPr>
        <p:spPr>
          <a:xfrm>
            <a:off x="5077448" y="1503378"/>
            <a:ext cx="2224074" cy="1779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9" name="Connecteur droit avec flèche 48"/>
          <p:cNvCxnSpPr/>
          <p:nvPr/>
        </p:nvCxnSpPr>
        <p:spPr>
          <a:xfrm>
            <a:off x="2106340" y="1494377"/>
            <a:ext cx="5223699" cy="37804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7" name="ZoneTexte 26"/>
          <p:cNvSpPr txBox="1"/>
          <p:nvPr/>
        </p:nvSpPr>
        <p:spPr>
          <a:xfrm>
            <a:off x="7336452" y="2729443"/>
            <a:ext cx="3186459" cy="553998"/>
          </a:xfrm>
          <a:prstGeom prst="rect">
            <a:avLst/>
          </a:prstGeom>
          <a:solidFill>
            <a:schemeClr val="accent6">
              <a:lumMod val="20000"/>
              <a:lumOff val="80000"/>
            </a:schemeClr>
          </a:solidFill>
        </p:spPr>
        <p:txBody>
          <a:bodyPr wrap="square" rtlCol="0">
            <a:spAutoFit/>
          </a:bodyPr>
          <a:lstStyle/>
          <a:p>
            <a:pPr marL="85725" indent="-85725">
              <a:buFontTx/>
              <a:buChar char="-"/>
            </a:pPr>
            <a:r>
              <a:rPr lang="fr-FR" sz="1000" dirty="0" smtClean="0">
                <a:solidFill>
                  <a:srgbClr val="FF0000"/>
                </a:solidFill>
              </a:rPr>
              <a:t>Si la licence </a:t>
            </a:r>
            <a:r>
              <a:rPr lang="fr-FR" sz="1000" dirty="0" smtClean="0">
                <a:solidFill>
                  <a:srgbClr val="FF0000"/>
                </a:solidFill>
              </a:rPr>
              <a:t>est en règle, </a:t>
            </a:r>
            <a:r>
              <a:rPr lang="fr-FR" sz="1000" dirty="0" smtClean="0">
                <a:solidFill>
                  <a:srgbClr val="FF0000"/>
                </a:solidFill>
              </a:rPr>
              <a:t>mettez votre paraphe  dans « vu » en face de chaque joueur</a:t>
            </a:r>
          </a:p>
          <a:p>
            <a:pPr marL="85725" indent="-85725">
              <a:buFontTx/>
              <a:buChar char="-"/>
            </a:pPr>
            <a:r>
              <a:rPr lang="fr-FR" sz="1000" dirty="0" smtClean="0">
                <a:solidFill>
                  <a:srgbClr val="FF0000"/>
                </a:solidFill>
              </a:rPr>
              <a:t>Sinon, indiquez l’anomalie en observations par licence</a:t>
            </a:r>
          </a:p>
        </p:txBody>
      </p:sp>
      <p:cxnSp>
        <p:nvCxnSpPr>
          <p:cNvPr id="40" name="Connecteur droit avec flèche 39"/>
          <p:cNvCxnSpPr/>
          <p:nvPr/>
        </p:nvCxnSpPr>
        <p:spPr>
          <a:xfrm>
            <a:off x="5850756" y="2772519"/>
            <a:ext cx="1462928" cy="10155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2" name="Connecteur droit avec flèche 41"/>
          <p:cNvCxnSpPr/>
          <p:nvPr/>
        </p:nvCxnSpPr>
        <p:spPr>
          <a:xfrm flipV="1">
            <a:off x="5528915" y="3283441"/>
            <a:ext cx="1671002" cy="85723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5" name="Connecteur droit avec flèche 44"/>
          <p:cNvCxnSpPr/>
          <p:nvPr/>
        </p:nvCxnSpPr>
        <p:spPr>
          <a:xfrm>
            <a:off x="6642844" y="1196727"/>
            <a:ext cx="720080" cy="0"/>
          </a:xfrm>
          <a:prstGeom prst="straightConnector1">
            <a:avLst/>
          </a:prstGeom>
          <a:ln>
            <a:solidFill>
              <a:schemeClr val="tx2">
                <a:lumMod val="40000"/>
                <a:lumOff val="60000"/>
              </a:schemeClr>
            </a:solidFill>
            <a:tailEnd type="arrow"/>
          </a:ln>
        </p:spPr>
        <p:style>
          <a:lnRef idx="2">
            <a:schemeClr val="accent5"/>
          </a:lnRef>
          <a:fillRef idx="0">
            <a:schemeClr val="accent5"/>
          </a:fillRef>
          <a:effectRef idx="1">
            <a:schemeClr val="accent5"/>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TotalTime>
  <Words>258</Words>
  <Application>Microsoft Office PowerPoint</Application>
  <PresentationFormat>Personnalisé</PresentationFormat>
  <Paragraphs>19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FSGT</dc:creator>
  <cp:lastModifiedBy>Patrick Simon</cp:lastModifiedBy>
  <cp:revision>34</cp:revision>
  <dcterms:created xsi:type="dcterms:W3CDTF">2018-07-03T13:35:56Z</dcterms:created>
  <dcterms:modified xsi:type="dcterms:W3CDTF">2023-08-13T18:39:37Z</dcterms:modified>
</cp:coreProperties>
</file>